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35669b563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35669b563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35669b563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35669b563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35669b563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35669b563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35669b563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35669b563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35669b563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35669b563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35669b563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35669b563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35669b563_3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35669b563_3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35694725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35694725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35669b56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35669b56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제가 등록한 상품이 없어서 내상품은 캡쳐를 안했습니다.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35669b563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35669b563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356947259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356947259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356947259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356947259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35694725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35694725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35694725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35694725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35694725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35694725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35694725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35694725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35694725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35694725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최근 불거진 플랫폼 간의 명품의 진품 여부에 대한 공방이 있었습니다. 이번 공방을 통해 하나의 플랫폼이 승리를 거두었고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승리하자마자 수수료 부과, 배송료 인상을 진행했습니다. 이렇듯 중고 명품을 거래하는 데 있어 플랫폼에게 제공하는 수수료가 증가하고 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35669b563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35669b56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35669b563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35669b563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35669b56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35669b56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35669b563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35669b563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35669b563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35669b563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edium.com/pocs/ethereum-abi%EC%99%80-%EA%B4%80%EB%A0%A8%EB%90%9C-q-a-%EC%A0%95%EB%A6%AC-40e639ee1a03" TargetMode="External"/><Relationship Id="rId4" Type="http://schemas.openxmlformats.org/officeDocument/2006/relationships/hyperlink" Target="https://medium.com/pocs/ethereum-abi%EC%99%80-%EA%B4%80%EB%A0%A8%EB%90%9C-q-a-%EC%A0%95%EB%A6%AC-40e639ee1a03" TargetMode="External"/><Relationship Id="rId5" Type="http://schemas.openxmlformats.org/officeDocument/2006/relationships/hyperlink" Target="https://hucet.tistory.com/4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3" Type="http://schemas.openxmlformats.org/officeDocument/2006/relationships/image" Target="../media/image3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Relationship Id="rId14" Type="http://schemas.openxmlformats.org/officeDocument/2006/relationships/image" Target="../media/image38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084450" y="1143325"/>
            <a:ext cx="2975100" cy="11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명진가Z</a:t>
            </a:r>
            <a:endParaRPr sz="60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051100" y="2261125"/>
            <a:ext cx="50418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현명한 명품 소비를 위한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이더리움 기반 럭셔리 거래 플랫폼</a:t>
            </a:r>
            <a:endParaRPr sz="2400"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5278325" y="3681800"/>
            <a:ext cx="30972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강동석 공윤환 임형준 정언용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remix ide를 이용한 배포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2886130" y="2821135"/>
            <a:ext cx="37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CFC9"/>
              </a:solidFill>
              <a:highlight>
                <a:srgbClr val="181A1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7140275" y="2456750"/>
            <a:ext cx="60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35275" y="2804625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SaleProduct </a:t>
            </a:r>
            <a:r>
              <a:rPr lang="ko" sz="1500"/>
              <a:t>배포</a:t>
            </a:r>
            <a:endParaRPr sz="1500"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787" y="1742700"/>
            <a:ext cx="1944025" cy="34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9962" y="2456760"/>
            <a:ext cx="2974044" cy="1648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remix ide</a:t>
            </a:r>
            <a:r>
              <a:rPr lang="ko"/>
              <a:t>를 이용한 배포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50800" y="1945600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remix ide를 이용한 배포</a:t>
            </a:r>
            <a:r>
              <a:rPr lang="ko" sz="1500"/>
              <a:t> - using solidity</a:t>
            </a:r>
            <a:endParaRPr sz="1500"/>
          </a:p>
        </p:txBody>
      </p:sp>
      <p:sp>
        <p:nvSpPr>
          <p:cNvPr id="158" name="Google Shape;158;p23"/>
          <p:cNvSpPr txBox="1"/>
          <p:nvPr/>
        </p:nvSpPr>
        <p:spPr>
          <a:xfrm>
            <a:off x="2886130" y="2821135"/>
            <a:ext cx="37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CFC9"/>
              </a:solidFill>
              <a:highlight>
                <a:srgbClr val="181A1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682425"/>
            <a:ext cx="2581330" cy="177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074" y="1733800"/>
            <a:ext cx="1649524" cy="334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7383075" y="3103400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ABI 생성</a:t>
            </a:r>
            <a:endParaRPr sz="1500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410" y="1702935"/>
            <a:ext cx="1649525" cy="3406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remix ide를 이용한 배포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2886130" y="2821135"/>
            <a:ext cx="37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CFC9"/>
              </a:solidFill>
              <a:highlight>
                <a:srgbClr val="181A1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75975" y="1962625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cf) ABI(Application Binary Interface)란?</a:t>
            </a:r>
            <a:endParaRPr sz="1500"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75975" y="2476150"/>
            <a:ext cx="6044700" cy="17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API와 비슷한 개념. 다른 소프트웨어간 인터페이스를 정의하는 것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차이점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API는 소스 코드 level에서 인터페이스를 정의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ko" sz="1500"/>
              <a:t>ABI는 특정 아키텍쳐 </a:t>
            </a:r>
            <a:r>
              <a:rPr lang="ko" sz="1500"/>
              <a:t>level</a:t>
            </a:r>
            <a:r>
              <a:rPr lang="ko" sz="1500"/>
              <a:t>에서 동작하는 소프트웨어 사이의 바이너리 인터페이스를 정의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775975" y="4371200"/>
            <a:ext cx="4658400" cy="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3"/>
              </a:rPr>
              <a:t>h</a:t>
            </a:r>
            <a:r>
              <a:rPr lang="ko" sz="1000" u="sng">
                <a:solidFill>
                  <a:schemeClr val="hlink"/>
                </a:solidFill>
                <a:hlinkClick r:id="rId4"/>
              </a:rPr>
              <a:t>ttps://medium.com/pocs/ethereum-abi%EC%99%80-%EA%B4%80%EB%A0%A8%EB%90%9C-q-a-%EC%A0%95%EB%A6%AC-40e639ee1a03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 u="sng">
                <a:solidFill>
                  <a:schemeClr val="hlink"/>
                </a:solidFill>
                <a:hlinkClick r:id="rId5"/>
              </a:rPr>
              <a:t>https://hucet.tistory.com/46</a:t>
            </a:r>
            <a:r>
              <a:rPr lang="ko" sz="1000"/>
              <a:t> </a:t>
            </a:r>
            <a:endParaRPr sz="10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775975" y="4088500"/>
            <a:ext cx="736800" cy="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참조 링크</a:t>
            </a:r>
            <a:endParaRPr sz="10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350800" y="2409000"/>
            <a:ext cx="4970400" cy="211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react와 smart contract 연결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50800" y="1945600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smartContract 코드 작성 - using solidity</a:t>
            </a:r>
            <a:endParaRPr sz="1500"/>
          </a:p>
        </p:txBody>
      </p:sp>
      <p:sp>
        <p:nvSpPr>
          <p:cNvPr id="180" name="Google Shape;180;p25"/>
          <p:cNvSpPr txBox="1"/>
          <p:nvPr/>
        </p:nvSpPr>
        <p:spPr>
          <a:xfrm>
            <a:off x="2886130" y="2821135"/>
            <a:ext cx="37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CFC9"/>
              </a:solidFill>
              <a:highlight>
                <a:srgbClr val="181A1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63" y="2640710"/>
            <a:ext cx="2965086" cy="16482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4005375" y="3263700"/>
            <a:ext cx="14832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ko" sz="1500">
                <a:solidFill>
                  <a:schemeClr val="dk2"/>
                </a:solidFill>
              </a:rPr>
              <a:t>ABI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183" name="Google Shape;183;p25"/>
          <p:cNvCxnSpPr/>
          <p:nvPr/>
        </p:nvCxnSpPr>
        <p:spPr>
          <a:xfrm>
            <a:off x="5436200" y="3397650"/>
            <a:ext cx="161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7377675" y="3196500"/>
            <a:ext cx="14832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React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react</a:t>
            </a:r>
            <a:r>
              <a:rPr lang="ko"/>
              <a:t>와 smart contract 연결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2886130" y="2821135"/>
            <a:ext cx="37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CFC9"/>
              </a:solidFill>
              <a:highlight>
                <a:srgbClr val="181A1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65" y="1792951"/>
            <a:ext cx="6580986" cy="15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700" y="3470900"/>
            <a:ext cx="450289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6530875" y="3991025"/>
            <a:ext cx="14832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연</a:t>
            </a:r>
            <a:r>
              <a:rPr lang="ko" sz="1500">
                <a:solidFill>
                  <a:schemeClr val="dk2"/>
                </a:solidFill>
              </a:rPr>
              <a:t>결 성공 !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react와 smart contract 연결</a:t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2886130" y="2821135"/>
            <a:ext cx="37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CFC9"/>
              </a:solidFill>
              <a:highlight>
                <a:srgbClr val="181A1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7029300" y="3144225"/>
            <a:ext cx="2114700" cy="18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누구나 스마트 컨트렉트의 코드를 볼 수 있다!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00" y="2143125"/>
            <a:ext cx="6532926" cy="25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</a:t>
            </a:r>
            <a:r>
              <a:rPr lang="ko"/>
              <a:t>디 컴파일</a:t>
            </a:r>
            <a:endParaRPr/>
          </a:p>
        </p:txBody>
      </p:sp>
      <p:sp>
        <p:nvSpPr>
          <p:cNvPr id="207" name="Google Shape;207;p28"/>
          <p:cNvSpPr txBox="1"/>
          <p:nvPr/>
        </p:nvSpPr>
        <p:spPr>
          <a:xfrm>
            <a:off x="2886130" y="2821135"/>
            <a:ext cx="37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CFC9"/>
              </a:solidFill>
              <a:highlight>
                <a:srgbClr val="181A1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777900" y="1962625"/>
            <a:ext cx="27942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https://eveem.org/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00" y="2545622"/>
            <a:ext cx="3780023" cy="164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777900" y="4374575"/>
            <a:ext cx="3947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배포된 컨트렉트의 주소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550" y="1759589"/>
            <a:ext cx="4642624" cy="3272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5" y="1762550"/>
            <a:ext cx="4519649" cy="32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5060125" y="2698025"/>
            <a:ext cx="2958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페이지 소개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메타마스크 설치 방법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블록체인 지갑 등록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제품 등록 및 NFT발행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5060125" y="2174825"/>
            <a:ext cx="295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latin typeface="Roboto"/>
                <a:ea typeface="Roboto"/>
                <a:cs typeface="Roboto"/>
                <a:sym typeface="Roboto"/>
              </a:rPr>
              <a:t>메인 페이지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900" y="1865212"/>
            <a:ext cx="4496998" cy="210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4">
            <a:alphaModFix/>
          </a:blip>
          <a:srcRect b="0" l="22726" r="0" t="27436"/>
          <a:stretch/>
        </p:blipFill>
        <p:spPr>
          <a:xfrm>
            <a:off x="775850" y="1865200"/>
            <a:ext cx="2406701" cy="210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463100" y="4250450"/>
            <a:ext cx="3861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일반 회원: 상품 거래 가능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기업 회원: 상품 등록 + 거래 가능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4933450" y="4466000"/>
            <a:ext cx="30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현재 거래 가능한 상품 목록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7625"/>
            <a:ext cx="4189349" cy="184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00" y="2007625"/>
            <a:ext cx="3758799" cy="18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463100" y="4250450"/>
            <a:ext cx="38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현재 자신이 보유중이거나 판매중인 상품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4832400" y="4250450"/>
            <a:ext cx="38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해당 상품에 대한 상세정보 및 거래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내역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오디오 믹서의 손잡이를 밀어 올리는 손의 측면 클로즈업" id="74" name="Google Shape;74;p14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개요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50157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프로젝트 기획 배경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기술소개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주요 기능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기대효과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시연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Q&amp;A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/>
          <p:nvPr/>
        </p:nvSpPr>
        <p:spPr>
          <a:xfrm>
            <a:off x="1354875" y="3245425"/>
            <a:ext cx="5513400" cy="1857000"/>
          </a:xfrm>
          <a:prstGeom prst="roundRect">
            <a:avLst>
              <a:gd fmla="val 16667" name="adj"/>
            </a:avLst>
          </a:prstGeom>
          <a:solidFill>
            <a:srgbClr val="9E9E9E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50" y="3735088"/>
            <a:ext cx="697326" cy="69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064" y="3797988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0075" y="3449288"/>
            <a:ext cx="1143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4100" y="4156163"/>
            <a:ext cx="1048875" cy="524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2"/>
          <p:cNvGrpSpPr/>
          <p:nvPr/>
        </p:nvGrpSpPr>
        <p:grpSpPr>
          <a:xfrm>
            <a:off x="3879533" y="1689631"/>
            <a:ext cx="464070" cy="1006007"/>
            <a:chOff x="2744400" y="1267788"/>
            <a:chExt cx="697325" cy="1303962"/>
          </a:xfrm>
        </p:grpSpPr>
        <p:pic>
          <p:nvPicPr>
            <p:cNvPr id="249" name="Google Shape;249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44400" y="1267788"/>
              <a:ext cx="697325" cy="348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785150" y="1616448"/>
              <a:ext cx="615825" cy="955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3078" y="4549225"/>
            <a:ext cx="502506" cy="55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32"/>
          <p:cNvGrpSpPr/>
          <p:nvPr/>
        </p:nvGrpSpPr>
        <p:grpSpPr>
          <a:xfrm>
            <a:off x="6266972" y="2725214"/>
            <a:ext cx="606330" cy="767707"/>
            <a:chOff x="6025226" y="2065629"/>
            <a:chExt cx="762199" cy="1067743"/>
          </a:xfrm>
        </p:grpSpPr>
        <p:pic>
          <p:nvPicPr>
            <p:cNvPr id="253" name="Google Shape;253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025226" y="2210799"/>
              <a:ext cx="762199" cy="922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098425" y="2065629"/>
              <a:ext cx="615825" cy="37974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5" name="Google Shape;255;p32"/>
          <p:cNvCxnSpPr>
            <a:stCxn id="244" idx="3"/>
            <a:endCxn id="245" idx="1"/>
          </p:cNvCxnSpPr>
          <p:nvPr/>
        </p:nvCxnSpPr>
        <p:spPr>
          <a:xfrm>
            <a:off x="1025776" y="4083751"/>
            <a:ext cx="60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2"/>
          <p:cNvCxnSpPr>
            <a:stCxn id="245" idx="3"/>
            <a:endCxn id="246" idx="1"/>
          </p:cNvCxnSpPr>
          <p:nvPr/>
        </p:nvCxnSpPr>
        <p:spPr>
          <a:xfrm flipH="1" rot="10800000">
            <a:off x="2775064" y="3735138"/>
            <a:ext cx="7650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2"/>
          <p:cNvCxnSpPr>
            <a:stCxn id="245" idx="3"/>
            <a:endCxn id="247" idx="1"/>
          </p:cNvCxnSpPr>
          <p:nvPr/>
        </p:nvCxnSpPr>
        <p:spPr>
          <a:xfrm>
            <a:off x="2775064" y="4083738"/>
            <a:ext cx="789000" cy="3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2"/>
          <p:cNvCxnSpPr>
            <a:stCxn id="250" idx="2"/>
            <a:endCxn id="246" idx="0"/>
          </p:cNvCxnSpPr>
          <p:nvPr/>
        </p:nvCxnSpPr>
        <p:spPr>
          <a:xfrm>
            <a:off x="4111568" y="2695638"/>
            <a:ext cx="0" cy="7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9" name="Google Shape;259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95774" y="2855513"/>
            <a:ext cx="417192" cy="433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2"/>
          <p:cNvCxnSpPr>
            <a:stCxn id="246" idx="0"/>
            <a:endCxn id="250" idx="2"/>
          </p:cNvCxnSpPr>
          <p:nvPr/>
        </p:nvCxnSpPr>
        <p:spPr>
          <a:xfrm rot="10800000">
            <a:off x="4111575" y="2695688"/>
            <a:ext cx="0" cy="7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2"/>
          <p:cNvCxnSpPr>
            <a:stCxn id="247" idx="2"/>
            <a:endCxn id="251" idx="1"/>
          </p:cNvCxnSpPr>
          <p:nvPr/>
        </p:nvCxnSpPr>
        <p:spPr>
          <a:xfrm>
            <a:off x="4088538" y="4680600"/>
            <a:ext cx="59460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32"/>
          <p:cNvCxnSpPr>
            <a:stCxn id="251" idx="1"/>
            <a:endCxn id="247" idx="2"/>
          </p:cNvCxnSpPr>
          <p:nvPr/>
        </p:nvCxnSpPr>
        <p:spPr>
          <a:xfrm rot="10800000">
            <a:off x="4088478" y="4680625"/>
            <a:ext cx="59460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2"/>
          <p:cNvCxnSpPr>
            <a:stCxn id="247" idx="3"/>
            <a:endCxn id="264" idx="1"/>
          </p:cNvCxnSpPr>
          <p:nvPr/>
        </p:nvCxnSpPr>
        <p:spPr>
          <a:xfrm flipH="1" rot="10800000">
            <a:off x="4612975" y="4409381"/>
            <a:ext cx="27045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2"/>
          <p:cNvCxnSpPr>
            <a:stCxn id="264" idx="1"/>
            <a:endCxn id="247" idx="3"/>
          </p:cNvCxnSpPr>
          <p:nvPr/>
        </p:nvCxnSpPr>
        <p:spPr>
          <a:xfrm flipH="1">
            <a:off x="4612978" y="4409430"/>
            <a:ext cx="27045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66" name="Google Shape;266;p32"/>
          <p:cNvGrpSpPr/>
          <p:nvPr/>
        </p:nvGrpSpPr>
        <p:grpSpPr>
          <a:xfrm>
            <a:off x="7317478" y="3765718"/>
            <a:ext cx="646344" cy="1006022"/>
            <a:chOff x="7059550" y="2987313"/>
            <a:chExt cx="903852" cy="1415935"/>
          </a:xfrm>
        </p:grpSpPr>
        <p:pic>
          <p:nvPicPr>
            <p:cNvPr id="264" name="Google Shape;264;p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059550" y="3383374"/>
              <a:ext cx="903852" cy="1019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077550" y="2987313"/>
              <a:ext cx="867850" cy="433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8" name="Google Shape;268;p32"/>
          <p:cNvSpPr txBox="1"/>
          <p:nvPr/>
        </p:nvSpPr>
        <p:spPr>
          <a:xfrm>
            <a:off x="2775075" y="3735100"/>
            <a:ext cx="5544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3000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2775075" y="4287225"/>
            <a:ext cx="5544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Roboto"/>
                <a:ea typeface="Roboto"/>
                <a:cs typeface="Roboto"/>
                <a:sym typeface="Roboto"/>
              </a:rPr>
              <a:t>8080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0" y="2228775"/>
            <a:ext cx="8839204" cy="2227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기대효과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2337550" y="2242425"/>
            <a:ext cx="4771800" cy="20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거래시 매번 부담스러웠던</a:t>
            </a:r>
            <a:endParaRPr sz="2000"/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수수료</a:t>
            </a:r>
            <a:r>
              <a:rPr lang="ko" sz="2000"/>
              <a:t>를 </a:t>
            </a:r>
            <a:r>
              <a:rPr b="1" lang="ko" sz="2000">
                <a:solidFill>
                  <a:srgbClr val="FF0000"/>
                </a:solidFill>
              </a:rPr>
              <a:t>낮추고</a:t>
            </a:r>
            <a:r>
              <a:rPr lang="ko" sz="2000">
                <a:solidFill>
                  <a:srgbClr val="737373"/>
                </a:solidFill>
              </a:rPr>
              <a:t>,</a:t>
            </a:r>
            <a:endParaRPr sz="2000">
              <a:solidFill>
                <a:srgbClr val="737373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/>
              <a:t>상품 등록시마다 NFT를 발행함으로써</a:t>
            </a:r>
            <a:endParaRPr sz="2000"/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/>
              <a:t> </a:t>
            </a:r>
            <a:r>
              <a:rPr b="1" lang="ko" sz="2000">
                <a:solidFill>
                  <a:srgbClr val="FF0000"/>
                </a:solidFill>
              </a:rPr>
              <a:t>위변조가 불가</a:t>
            </a:r>
            <a:r>
              <a:rPr lang="ko" sz="2000"/>
              <a:t>능한 특성을 이용하여</a:t>
            </a:r>
            <a:endParaRPr sz="2000"/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000"/>
              <a:t> 해당물품의 </a:t>
            </a:r>
            <a:r>
              <a:rPr b="1" lang="ko" sz="2000">
                <a:solidFill>
                  <a:srgbClr val="FF0000"/>
                </a:solidFill>
              </a:rPr>
              <a:t>진품</a:t>
            </a:r>
            <a:r>
              <a:rPr lang="ko" sz="2000"/>
              <a:t>임을 </a:t>
            </a:r>
            <a:r>
              <a:rPr b="1" lang="ko" sz="2000">
                <a:solidFill>
                  <a:srgbClr val="FF0000"/>
                </a:solidFill>
              </a:rPr>
              <a:t>보증</a:t>
            </a:r>
            <a:r>
              <a:rPr lang="ko" sz="2000"/>
              <a:t>하고, </a:t>
            </a:r>
            <a:endParaRPr sz="2000"/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안심거래</a:t>
            </a:r>
            <a:r>
              <a:rPr lang="ko" sz="2000"/>
              <a:t>를 제공합니다.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idx="1" type="subTitle"/>
          </p:nvPr>
        </p:nvSpPr>
        <p:spPr>
          <a:xfrm>
            <a:off x="2051100" y="2290050"/>
            <a:ext cx="50418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200"/>
              <a:t>시연</a:t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3087300" y="2571750"/>
            <a:ext cx="2969400" cy="16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발표 내용에 관해</a:t>
            </a:r>
            <a:endParaRPr b="1" sz="2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000"/>
              <a:t>궁금한 점이 있으시다면</a:t>
            </a:r>
            <a:endParaRPr b="1" sz="2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2000"/>
              <a:t>자유롭게 질문해주세요!</a:t>
            </a:r>
            <a:endParaRPr b="1"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idx="1" type="subTitle"/>
          </p:nvPr>
        </p:nvSpPr>
        <p:spPr>
          <a:xfrm>
            <a:off x="2051100" y="2261125"/>
            <a:ext cx="50418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감사합니다.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기획 배경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106550" y="2630850"/>
            <a:ext cx="39999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2000"/>
              <a:t>명품을 좋아하는 28세, 김싸피</a:t>
            </a:r>
            <a:endParaRPr b="1" sz="2000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106550" y="3340725"/>
            <a:ext cx="39999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“온라인으로 명품을 찾아보고 있어요.”</a:t>
            </a:r>
            <a:endParaRPr sz="1500"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106550" y="3916800"/>
            <a:ext cx="4515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807E7C"/>
                </a:solidFill>
                <a:latin typeface="Arial"/>
                <a:ea typeface="Arial"/>
                <a:cs typeface="Arial"/>
                <a:sym typeface="Arial"/>
              </a:rPr>
              <a:t>“마음에 든다면  중고 상품이라도 구매하고 싶어요”</a:t>
            </a:r>
            <a:endParaRPr sz="1500">
              <a:solidFill>
                <a:srgbClr val="807E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4106550" y="4492875"/>
            <a:ext cx="46269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807E7C"/>
                </a:solidFill>
                <a:latin typeface="Arial"/>
                <a:ea typeface="Arial"/>
                <a:cs typeface="Arial"/>
                <a:sym typeface="Arial"/>
              </a:rPr>
              <a:t>“그런데 제가 산 명품이 </a:t>
            </a:r>
            <a:r>
              <a:rPr b="1" lang="ko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진품</a:t>
            </a:r>
            <a:r>
              <a:rPr lang="ko" sz="1500">
                <a:solidFill>
                  <a:srgbClr val="807E7C"/>
                </a:solidFill>
                <a:latin typeface="Arial"/>
                <a:ea typeface="Arial"/>
                <a:cs typeface="Arial"/>
                <a:sym typeface="Arial"/>
              </a:rPr>
              <a:t>이</a:t>
            </a:r>
            <a:r>
              <a:rPr lang="ko" sz="1500">
                <a:solidFill>
                  <a:srgbClr val="807E7C"/>
                </a:solidFill>
                <a:latin typeface="Arial"/>
                <a:ea typeface="Arial"/>
                <a:cs typeface="Arial"/>
                <a:sym typeface="Arial"/>
              </a:rPr>
              <a:t> 확실할까요?”</a:t>
            </a:r>
            <a:endParaRPr sz="1500">
              <a:solidFill>
                <a:srgbClr val="807E7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213" y="1739163"/>
            <a:ext cx="832575" cy="8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559" y="1739150"/>
            <a:ext cx="832575" cy="8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1875" y="1739162"/>
            <a:ext cx="832575" cy="8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800" y="1943425"/>
            <a:ext cx="2851775" cy="28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기획 배경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50" y="2027850"/>
            <a:ext cx="5572726" cy="11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401" y="3595624"/>
            <a:ext cx="5572726" cy="1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흐름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50800" y="1945600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smartContract - react 연결 흐</a:t>
            </a:r>
            <a:r>
              <a:rPr lang="ko" sz="1500"/>
              <a:t>름</a:t>
            </a:r>
            <a:endParaRPr sz="150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625" y="1811225"/>
            <a:ext cx="2762655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solidity 코드 작성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725" y="1794700"/>
            <a:ext cx="3078876" cy="32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71900" y="3991150"/>
            <a:ext cx="4458000" cy="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contract = java의 class와 비슷한 개념</a:t>
            </a:r>
            <a:endParaRPr sz="15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5" y="2904875"/>
            <a:ext cx="3987950" cy="90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/>
          <p:nvPr/>
        </p:nvCxnSpPr>
        <p:spPr>
          <a:xfrm>
            <a:off x="4819425" y="3370925"/>
            <a:ext cx="50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71900" y="2012000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smartContract 코드 작성 - using solidity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solidity 코</a:t>
            </a:r>
            <a:r>
              <a:rPr lang="ko"/>
              <a:t>드 작성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71900" y="2012000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smartContract 코드 작성 - using solidity</a:t>
            </a:r>
            <a:endParaRPr sz="1500"/>
          </a:p>
        </p:txBody>
      </p:sp>
      <p:sp>
        <p:nvSpPr>
          <p:cNvPr id="120" name="Google Shape;120;p19"/>
          <p:cNvSpPr txBox="1"/>
          <p:nvPr/>
        </p:nvSpPr>
        <p:spPr>
          <a:xfrm>
            <a:off x="471900" y="3751200"/>
            <a:ext cx="50598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민팅(Minting) 이란 그림이나 영상 등 디지털 자산의 대체불가능토큰(NFT)을 생성하는 것을 일컫는 용어다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출처 : 연합인포맥스(http://news.einfomax.co.kr)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650" y="1792300"/>
            <a:ext cx="3078876" cy="324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471900" y="2716650"/>
            <a:ext cx="4458000" cy="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600"/>
              </a:spcAft>
              <a:buSzPts val="1500"/>
              <a:buChar char="●"/>
            </a:pPr>
            <a:r>
              <a:rPr lang="ko" sz="1500"/>
              <a:t>MintProduct의 mintProduct()를 이용해서 minting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solidity 코드 작성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50800" y="1945600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500"/>
              <a:t>smartContract 코드 작성 - using solidity</a:t>
            </a:r>
            <a:endParaRPr sz="1500"/>
          </a:p>
        </p:txBody>
      </p:sp>
      <p:sp>
        <p:nvSpPr>
          <p:cNvPr id="129" name="Google Shape;129;p20"/>
          <p:cNvSpPr txBox="1"/>
          <p:nvPr/>
        </p:nvSpPr>
        <p:spPr>
          <a:xfrm>
            <a:off x="2886130" y="2821135"/>
            <a:ext cx="37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CFC9"/>
              </a:solidFill>
              <a:highlight>
                <a:srgbClr val="181A1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375" y="2728550"/>
            <a:ext cx="5102026" cy="13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137300" y="3183500"/>
            <a:ext cx="35904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NFT가 배포된 컨트렉트의 주소를 </a:t>
            </a:r>
            <a:r>
              <a:rPr lang="ko" sz="1500"/>
              <a:t>SaleProduct </a:t>
            </a:r>
            <a:r>
              <a:rPr lang="ko" sz="1500"/>
              <a:t>넘겨준다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기술소개 - remix ide를 이용한 배포</a:t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2886130" y="2821135"/>
            <a:ext cx="37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3CFC9"/>
              </a:solidFill>
              <a:highlight>
                <a:srgbClr val="181A1B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7140275" y="2456750"/>
            <a:ext cx="60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713" y="1752900"/>
            <a:ext cx="1757936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822" y="1752901"/>
            <a:ext cx="1908957" cy="333227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35275" y="2804625"/>
            <a:ext cx="3590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ko" sz="1500"/>
              <a:t>MintProduct 배포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